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13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14" r:id="rId18"/>
    <p:sldId id="271" r:id="rId19"/>
    <p:sldId id="272" r:id="rId20"/>
    <p:sldId id="273" r:id="rId21"/>
    <p:sldId id="274" r:id="rId22"/>
    <p:sldId id="275" r:id="rId23"/>
    <p:sldId id="315" r:id="rId24"/>
    <p:sldId id="276" r:id="rId25"/>
    <p:sldId id="300" r:id="rId26"/>
    <p:sldId id="301" r:id="rId27"/>
    <p:sldId id="302" r:id="rId28"/>
    <p:sldId id="303" r:id="rId29"/>
    <p:sldId id="304" r:id="rId30"/>
    <p:sldId id="316" r:id="rId31"/>
    <p:sldId id="305" r:id="rId32"/>
    <p:sldId id="306" r:id="rId33"/>
    <p:sldId id="277" r:id="rId34"/>
    <p:sldId id="278" r:id="rId35"/>
    <p:sldId id="317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318" r:id="rId44"/>
    <p:sldId id="286" r:id="rId45"/>
    <p:sldId id="287" r:id="rId46"/>
    <p:sldId id="288" r:id="rId47"/>
    <p:sldId id="289" r:id="rId48"/>
    <p:sldId id="319" r:id="rId49"/>
    <p:sldId id="296" r:id="rId50"/>
    <p:sldId id="290" r:id="rId51"/>
    <p:sldId id="295" r:id="rId52"/>
    <p:sldId id="291" r:id="rId53"/>
    <p:sldId id="292" r:id="rId54"/>
    <p:sldId id="293" r:id="rId55"/>
    <p:sldId id="320" r:id="rId56"/>
    <p:sldId id="294" r:id="rId57"/>
    <p:sldId id="297" r:id="rId58"/>
    <p:sldId id="298" r:id="rId59"/>
    <p:sldId id="321" r:id="rId60"/>
    <p:sldId id="299" r:id="rId61"/>
    <p:sldId id="307" r:id="rId62"/>
    <p:sldId id="308" r:id="rId63"/>
    <p:sldId id="310" r:id="rId64"/>
    <p:sldId id="309" r:id="rId65"/>
    <p:sldId id="311" r:id="rId66"/>
    <p:sldId id="312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EFF"/>
    <a:srgbClr val="E8F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160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8096-818A-46C9-AA3A-DF80765E4924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C4278-BD58-4C08-B81E-BC8FB1821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8096-818A-46C9-AA3A-DF80765E4924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C4278-BD58-4C08-B81E-BC8FB1821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8096-818A-46C9-AA3A-DF80765E4924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C4278-BD58-4C08-B81E-BC8FB1821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8096-818A-46C9-AA3A-DF80765E4924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C4278-BD58-4C08-B81E-BC8FB1821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8096-818A-46C9-AA3A-DF80765E4924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C4278-BD58-4C08-B81E-BC8FB1821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8096-818A-46C9-AA3A-DF80765E4924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C4278-BD58-4C08-B81E-BC8FB1821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8096-818A-46C9-AA3A-DF80765E4924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C4278-BD58-4C08-B81E-BC8FB1821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8096-818A-46C9-AA3A-DF80765E4924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C4278-BD58-4C08-B81E-BC8FB1821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8096-818A-46C9-AA3A-DF80765E4924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C4278-BD58-4C08-B81E-BC8FB1821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8096-818A-46C9-AA3A-DF80765E4924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C4278-BD58-4C08-B81E-BC8FB1821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8096-818A-46C9-AA3A-DF80765E4924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C4278-BD58-4C08-B81E-BC8FB1821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8096-818A-46C9-AA3A-DF80765E4924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C4278-BD58-4C08-B81E-BC8FB1821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1908" y="44624"/>
            <a:ext cx="6760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Century" pitchFamily="18" charset="0"/>
                <a:cs typeface="Times New Roman" pitchFamily="18" charset="0"/>
              </a:rPr>
              <a:t>ФГБОУ ВО Белгородский ГАУ</a:t>
            </a:r>
          </a:p>
          <a:p>
            <a:pPr algn="ctr"/>
            <a:r>
              <a:rPr lang="ru-RU" sz="2000" b="1" dirty="0" smtClean="0">
                <a:latin typeface="Century" pitchFamily="18" charset="0"/>
                <a:cs typeface="Times New Roman" pitchFamily="18" charset="0"/>
              </a:rPr>
              <a:t>Управление </a:t>
            </a:r>
            <a:r>
              <a:rPr lang="ru-RU" sz="2000" b="1" dirty="0" smtClean="0">
                <a:latin typeface="Century" pitchFamily="18" charset="0"/>
                <a:cs typeface="Times New Roman" pitchFamily="18" charset="0"/>
              </a:rPr>
              <a:t>библиотечно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smtClean="0">
                <a:latin typeface="Century" pitchFamily="18" charset="0"/>
                <a:cs typeface="Times New Roman" pitchFamily="18" charset="0"/>
              </a:rPr>
              <a:t>информационных </a:t>
            </a:r>
            <a:r>
              <a:rPr lang="ru-RU" sz="2000" b="1" dirty="0" smtClean="0">
                <a:latin typeface="Century" pitchFamily="18" charset="0"/>
                <a:cs typeface="Times New Roman" pitchFamily="18" charset="0"/>
              </a:rPr>
              <a:t>ресурсов</a:t>
            </a:r>
            <a:endParaRPr lang="ru-RU" sz="2000" b="1" dirty="0"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699" y="6309320"/>
            <a:ext cx="1218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Century" pitchFamily="18" charset="0"/>
                <a:cs typeface="Times New Roman" pitchFamily="18" charset="0"/>
              </a:rPr>
              <a:t>2018 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  <a:cs typeface="Times New Roman" pitchFamily="18" charset="0"/>
              </a:rPr>
              <a:t>Эмблема года добровольца в России. Она выполнена в виде множества тянущихся вверх разноцветных рук</a:t>
            </a:r>
            <a:endParaRPr lang="ru-RU" sz="2400" b="1" dirty="0">
              <a:latin typeface="Century" pitchFamily="18" charset="0"/>
              <a:cs typeface="Times New Roman" pitchFamily="18" charset="0"/>
            </a:endParaRPr>
          </a:p>
        </p:txBody>
      </p:sp>
      <p:pic>
        <p:nvPicPr>
          <p:cNvPr id="20482" name="Picture 2" descr="E:\Волонтерство\ab37ec70fb155f273a88511fbb825860-400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7" y="178571"/>
            <a:ext cx="7572427" cy="5679321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4643446"/>
            <a:ext cx="9144000" cy="220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Calibri" pitchFamily="34" charset="0"/>
                <a:cs typeface="Times New Roman" pitchFamily="18" charset="0"/>
              </a:rPr>
              <a:t>Год </a:t>
            </a:r>
            <a:r>
              <a:rPr lang="ru-RU" sz="2400" b="1" dirty="0" smtClean="0">
                <a:latin typeface="Century" pitchFamily="18" charset="0"/>
                <a:ea typeface="Calibri" pitchFamily="34" charset="0"/>
                <a:cs typeface="Times New Roman" pitchFamily="18" charset="0"/>
              </a:rPr>
              <a:t>добровольца призван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Calibri" pitchFamily="34" charset="0"/>
                <a:cs typeface="Times New Roman" pitchFamily="18" charset="0"/>
              </a:rPr>
              <a:t>решить параллельно несколько задач: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Calibri" pitchFamily="34" charset="0"/>
                <a:cs typeface="Times New Roman" pitchFamily="18" charset="0"/>
              </a:rPr>
              <a:t>популяризировать благотворительность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Calibri" pitchFamily="34" charset="0"/>
                <a:cs typeface="Times New Roman" pitchFamily="18" charset="0"/>
              </a:rPr>
              <a:t>преумножить престиж работы добровольцев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Calibri" pitchFamily="34" charset="0"/>
                <a:cs typeface="Times New Roman" pitchFamily="18" charset="0"/>
              </a:rPr>
              <a:t>стимулировать общегражданские инициативы россиян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2530" name="Picture 2" descr="E:\Волонтерство\ehmblema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72" y="342670"/>
            <a:ext cx="7704856" cy="39052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566124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  <a:ea typeface="Calibri" pitchFamily="34" charset="0"/>
                <a:cs typeface="Times New Roman" pitchFamily="18" charset="0"/>
              </a:rPr>
              <a:t>Волонтер – человек особенный. Человек, у которого есть своя семья, работа, учеба, личная жизнь, но у которого всегда найдется время на добрые дела и поступки</a:t>
            </a:r>
          </a:p>
        </p:txBody>
      </p:sp>
      <p:pic>
        <p:nvPicPr>
          <p:cNvPr id="1027" name="Picture 3" descr="D:\Воробьева\Массовые\Волонтерство\inx960x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91" y="116632"/>
            <a:ext cx="8290419" cy="5526946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Воробьева\Массовые\Волонтерство\1531478557_lm1z_l5by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7"/>
            <a:ext cx="4320480" cy="291924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79" name="Picture 3" descr="D:\Воробьева\Массовые\Волонтерство\1526468733.jpg"/>
          <p:cNvPicPr>
            <a:picLocks noChangeAspect="1" noChangeArrowheads="1"/>
          </p:cNvPicPr>
          <p:nvPr/>
        </p:nvPicPr>
        <p:blipFill>
          <a:blip r:embed="rId3" cstate="print"/>
          <a:srcRect l="14918" r="4681"/>
          <a:stretch>
            <a:fillRect/>
          </a:stretch>
        </p:blipFill>
        <p:spPr bwMode="auto">
          <a:xfrm>
            <a:off x="251520" y="3501008"/>
            <a:ext cx="4314506" cy="304569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980728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500" b="1" dirty="0" err="1" smtClean="0">
                <a:latin typeface="Century" pitchFamily="18" charset="0"/>
                <a:ea typeface="Calibri" pitchFamily="34" charset="0"/>
                <a:cs typeface="Times New Roman" pitchFamily="18" charset="0"/>
              </a:rPr>
              <a:t>Волонтёрство</a:t>
            </a:r>
            <a:r>
              <a:rPr lang="ru-RU" sz="2500" b="1" dirty="0" smtClean="0">
                <a:latin typeface="Century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sz="2500" b="1" dirty="0" smtClean="0">
                <a:latin typeface="Century" pitchFamily="18" charset="0"/>
                <a:ea typeface="Calibri" pitchFamily="34" charset="0"/>
                <a:cs typeface="Times New Roman" pitchFamily="18" charset="0"/>
              </a:rPr>
              <a:t> это добровольное выполнение обязанностей по оказанию безвозмездной социальной помощи, услуг, добровольный патронаж над инвалидами, больными и престарелыми, а также лицами и социальными группами населения, оказавшимся в сложных жизненных ситуациях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r="15697"/>
          <a:stretch>
            <a:fillRect/>
          </a:stretch>
        </p:blipFill>
        <p:spPr bwMode="auto">
          <a:xfrm>
            <a:off x="166154" y="560250"/>
            <a:ext cx="8811692" cy="522620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85789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Волонтерами в 17 веке в Европе называли людей, добровольно идущих на военную службу</a:t>
            </a:r>
            <a:endParaRPr lang="ru-RU" sz="2400" b="1" dirty="0"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28638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В современном понятии это слово стало употребляться после Первой мировой войны. В 1920 году группа молодых людей бесплатно восстанавливала разрушенные войной французские фермы</a:t>
            </a:r>
            <a:endParaRPr lang="ru-RU" sz="2400" b="1" dirty="0">
              <a:latin typeface="Century" pitchFamily="18" charset="0"/>
            </a:endParaRPr>
          </a:p>
        </p:txBody>
      </p:sp>
      <p:pic>
        <p:nvPicPr>
          <p:cNvPr id="26628" name="Picture 4" descr="Картинки по запросу восстановление французских ферм 1920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07246" y="142852"/>
            <a:ext cx="7929509" cy="5072098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9" name="Picture 9" descr="Картинки по запросу крещение руси"/>
          <p:cNvPicPr>
            <a:picLocks noChangeAspect="1" noChangeArrowheads="1"/>
          </p:cNvPicPr>
          <p:nvPr/>
        </p:nvPicPr>
        <p:blipFill>
          <a:blip r:embed="rId2" cstate="print"/>
          <a:srcRect l="9525"/>
          <a:stretch>
            <a:fillRect/>
          </a:stretch>
        </p:blipFill>
        <p:spPr bwMode="auto">
          <a:xfrm>
            <a:off x="215518" y="142852"/>
            <a:ext cx="8712965" cy="5445422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564357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В нашей стране традиция безвозмездной работы в православных монастырях зародилась в глубине веков, после Крещения Руси в 988 году</a:t>
            </a:r>
            <a:endParaRPr lang="ru-RU" sz="2400" b="1" dirty="0"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55231"/>
            <a:ext cx="2952328" cy="418613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-5030"/>
            <a:ext cx="914400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b="1" dirty="0" smtClean="0">
                <a:latin typeface="Century" pitchFamily="18" charset="0"/>
              </a:rPr>
              <a:t>     Шуваева Е.И. Концептуальная модель благотворительного поведения волонтера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300" b="1" dirty="0" smtClean="0">
                <a:latin typeface="Century" pitchFamily="18" charset="0"/>
              </a:rPr>
              <a:t> мотивация и вовлеченность волонтеров в деятельность благотворительной организации [Электронный ресурс] // Вестник Южно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300" b="1" dirty="0" smtClean="0">
                <a:latin typeface="Century" pitchFamily="18" charset="0"/>
              </a:rPr>
              <a:t>Уральского государственного университета. Серия: Экономика и менеджмент. — 2016. — № 2. — С. 167-176. — Режим доступа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300" b="1" dirty="0" smtClean="0">
                <a:latin typeface="Century" pitchFamily="18" charset="0"/>
              </a:rPr>
              <a:t> https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300" b="1" dirty="0" smtClean="0">
                <a:latin typeface="Century" pitchFamily="18" charset="0"/>
              </a:rPr>
              <a:t>//e.lanbook.com/journal/</a:t>
            </a:r>
          </a:p>
          <a:p>
            <a:pPr algn="just"/>
            <a:r>
              <a:rPr lang="ru-RU" sz="2300" b="1" dirty="0" err="1" smtClean="0">
                <a:latin typeface="Century" pitchFamily="18" charset="0"/>
              </a:rPr>
              <a:t>issue</a:t>
            </a:r>
            <a:r>
              <a:rPr lang="ru-RU" sz="2300" b="1" dirty="0" smtClean="0">
                <a:latin typeface="Century" pitchFamily="18" charset="0"/>
              </a:rPr>
              <a:t>/308463</a:t>
            </a:r>
            <a:endParaRPr lang="ru-RU" sz="2300" b="1" dirty="0">
              <a:latin typeface="Century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96344" y="2586384"/>
            <a:ext cx="60121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entury" pitchFamily="18" charset="0"/>
              </a:rPr>
              <a:t>В статье представлены результаты исследования поведения волонтеров </a:t>
            </a:r>
            <a:r>
              <a:rPr lang="ru-RU" sz="2200" b="1" dirty="0" err="1" smtClean="0">
                <a:latin typeface="Century" pitchFamily="18" charset="0"/>
              </a:rPr>
              <a:t>социальноориентированных</a:t>
            </a:r>
            <a:r>
              <a:rPr lang="ru-RU" sz="2200" b="1" dirty="0" smtClean="0">
                <a:latin typeface="Century" pitchFamily="18" charset="0"/>
              </a:rPr>
              <a:t> благотворительных организаций г. Москвы. На основе данных описаны мотивы благотворительного поведения волонтеров, основные характеристики поведения, связанные с совместным созданием ценности, а также удовлетворенность, лояльность и вовлеченность волонтеров в деятельность благотворительной организации</a:t>
            </a:r>
            <a:endParaRPr lang="ru-RU" sz="2200" b="1" dirty="0"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5906" r="11407" b="16001"/>
          <a:stretch>
            <a:fillRect/>
          </a:stretch>
        </p:blipFill>
        <p:spPr bwMode="auto">
          <a:xfrm>
            <a:off x="581562" y="156546"/>
            <a:ext cx="7980876" cy="541559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643578"/>
            <a:ext cx="9144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latin typeface="Century" pitchFamily="18" charset="0"/>
              </a:rPr>
              <a:t>Первыми в мире женщинами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500" b="1" dirty="0" smtClean="0">
                <a:latin typeface="Century" pitchFamily="18" charset="0"/>
              </a:rPr>
              <a:t>волонтерами </a:t>
            </a:r>
          </a:p>
          <a:p>
            <a:pPr algn="ctr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500" b="1" dirty="0" smtClean="0">
                <a:latin typeface="Century" pitchFamily="18" charset="0"/>
              </a:rPr>
              <a:t>сестрами милосердия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500" b="1" dirty="0" smtClean="0">
                <a:latin typeface="Century" pitchFamily="18" charset="0"/>
              </a:rPr>
              <a:t> были монахини московской </a:t>
            </a:r>
          </a:p>
          <a:p>
            <a:pPr algn="ctr"/>
            <a:r>
              <a:rPr lang="ru-RU" sz="2500" b="1" dirty="0" smtClean="0">
                <a:latin typeface="Century" pitchFamily="18" charset="0"/>
              </a:rPr>
              <a:t>Свято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500" b="1" dirty="0" smtClean="0">
                <a:latin typeface="Century" pitchFamily="18" charset="0"/>
              </a:rPr>
              <a:t>Никольской обители</a:t>
            </a:r>
            <a:endParaRPr lang="ru-RU" sz="2500" b="1" dirty="0"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Картинки по запросу красный кре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7" name="AutoShape 5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80" name="Picture 8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849" y="71414"/>
            <a:ext cx="7418302" cy="558924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571501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Подобное добровольческое движение среди женщин распространилось за рубежом и впоследствии получило название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Century" pitchFamily="18" charset="0"/>
              </a:rPr>
              <a:t>Красный Крест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Рядом </a:t>
            </a:r>
            <a:r>
              <a:rPr lang="ru-RU" sz="2400" b="1" dirty="0">
                <a:latin typeface="Century" pitchFamily="18" charset="0"/>
              </a:rPr>
              <a:t>с нами есть тысячи людей, которые нуждаются в поддержке и помощи</a:t>
            </a:r>
          </a:p>
        </p:txBody>
      </p:sp>
      <p:pic>
        <p:nvPicPr>
          <p:cNvPr id="2052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640960" cy="5753178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В СССР организацией добровольческого движения занимались ВЛКСМ, пионерская организация и др.</a:t>
            </a:r>
            <a:endParaRPr lang="ru-RU" sz="2400" b="1" dirty="0">
              <a:latin typeface="Century" pitchFamily="18" charset="0"/>
            </a:endParaRPr>
          </a:p>
        </p:txBody>
      </p:sp>
      <p:sp>
        <p:nvSpPr>
          <p:cNvPr id="32772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3" name="Picture 5" descr="D:\Воробьева\Массовые\Волонтерство\10212986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799360"/>
            <a:ext cx="5156895" cy="278988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775" name="Picture 7" descr="Картинки по запросу комсомольц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888964" cy="309634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777" name="Picture 9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642918"/>
            <a:ext cx="2730538" cy="173389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779" name="AutoShape 11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81" name="Picture 13" descr="Картинки по запросу комсомольц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717032"/>
            <a:ext cx="2507326" cy="171055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428644"/>
            <a:ext cx="8572500" cy="5715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Картинки по запросу волонтеры на универсиаде в каза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Картинки по запросу волонтеры на универсиаде в каза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артинки по запросу волонтеры на универсиаде в каза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D:\Воробьева\Массовые\Волонтерство\01C395C4-F1B5-4FA1-8686-C6773D35A90B_w1023_r1_s.jpg"/>
          <p:cNvPicPr>
            <a:picLocks noChangeAspect="1" noChangeArrowheads="1"/>
          </p:cNvPicPr>
          <p:nvPr/>
        </p:nvPicPr>
        <p:blipFill>
          <a:blip r:embed="rId2" cstate="print"/>
          <a:srcRect l="3482" r="9460"/>
          <a:stretch>
            <a:fillRect/>
          </a:stretch>
        </p:blipFill>
        <p:spPr bwMode="auto">
          <a:xfrm>
            <a:off x="201395" y="571480"/>
            <a:ext cx="8741211" cy="5643602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3377183" cy="4467225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9756" y="0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Century" pitchFamily="18" charset="0"/>
              </a:rPr>
              <a:t>     Петрова Т.Э. Добровольчество и </a:t>
            </a:r>
            <a:r>
              <a:rPr lang="ru-RU" sz="2400" b="1" dirty="0" err="1" smtClean="0">
                <a:latin typeface="Century" pitchFamily="18" charset="0"/>
              </a:rPr>
              <a:t>волонтерство</a:t>
            </a:r>
            <a:r>
              <a:rPr lang="ru-RU" sz="2400" b="1" dirty="0" smtClean="0">
                <a:latin typeface="Century" pitchFamily="18" charset="0"/>
              </a:rPr>
              <a:t> в России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latin typeface="Century" pitchFamily="18" charset="0"/>
              </a:rPr>
              <a:t> история и современность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latin typeface="Century" pitchFamily="18" charset="0"/>
              </a:rPr>
              <a:t> монография [Электронный ресурс] / Т.Э. Петрова, А.Ю. </a:t>
            </a:r>
            <a:r>
              <a:rPr lang="ru-RU" sz="2400" b="1" dirty="0" err="1" smtClean="0">
                <a:latin typeface="Century" pitchFamily="18" charset="0"/>
              </a:rPr>
              <a:t>Гарашко</a:t>
            </a:r>
            <a:r>
              <a:rPr lang="ru-RU" sz="2400" b="1" dirty="0" smtClean="0">
                <a:latin typeface="Century" pitchFamily="18" charset="0"/>
              </a:rPr>
              <a:t>, Т.В. Черкасова и др.. – М.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latin typeface="Century" pitchFamily="18" charset="0"/>
              </a:rPr>
              <a:t> </a:t>
            </a:r>
            <a:r>
              <a:rPr lang="ru-RU" sz="2400" b="1" dirty="0" err="1" smtClean="0">
                <a:latin typeface="Century" pitchFamily="18" charset="0"/>
              </a:rPr>
              <a:t>ИнфраМ</a:t>
            </a:r>
            <a:r>
              <a:rPr lang="ru-RU" sz="2400" b="1" dirty="0" smtClean="0">
                <a:latin typeface="Century" pitchFamily="18" charset="0"/>
              </a:rPr>
              <a:t>, 2018. – 85 с. — Режим доступа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latin typeface="Century" pitchFamily="18" charset="0"/>
              </a:rPr>
              <a:t> http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latin typeface="Century" pitchFamily="18" charset="0"/>
              </a:rPr>
              <a:t>//znanium.com/bookread2.php?book=1011059</a:t>
            </a:r>
            <a:endParaRPr lang="ru-RU" sz="2400" b="1" dirty="0">
              <a:latin typeface="Century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3068960"/>
            <a:ext cx="51125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Монография содержит информацию о многолетнем международном и отечественном опыте исследования и решения проблем добровольчества и </a:t>
            </a:r>
            <a:r>
              <a:rPr lang="ru-RU" sz="2400" b="1" dirty="0" err="1" smtClean="0">
                <a:latin typeface="Century" pitchFamily="18" charset="0"/>
              </a:rPr>
              <a:t>волонтерства</a:t>
            </a:r>
            <a:endParaRPr lang="ru-RU" sz="2400" b="1" dirty="0"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5" name="Picture 3" descr="D:\Воробьева\Массовые\Волонтерство\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82" y="714356"/>
            <a:ext cx="8749636" cy="5386495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0652" y="71414"/>
            <a:ext cx="7082696" cy="515266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141" y="5214950"/>
            <a:ext cx="89297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latin typeface="Century" pitchFamily="18" charset="0"/>
              </a:rPr>
              <a:t>Правительства Японии, США, Канады, Австралии, Англии, Италии и других развитых стран оказывают добровольческому движению всемерную и разнообразную поддержку</a:t>
            </a:r>
            <a:endParaRPr lang="ru-RU" sz="2500" b="1" dirty="0"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F:\Волонтерство\cp-student-volunteers-825x460.jpg"/>
          <p:cNvPicPr>
            <a:picLocks noChangeAspect="1" noChangeArrowheads="1"/>
          </p:cNvPicPr>
          <p:nvPr/>
        </p:nvPicPr>
        <p:blipFill>
          <a:blip r:embed="rId2" cstate="print"/>
          <a:srcRect l="5740" r="3244"/>
          <a:stretch>
            <a:fillRect/>
          </a:stretch>
        </p:blipFill>
        <p:spPr bwMode="auto">
          <a:xfrm>
            <a:off x="266810" y="791587"/>
            <a:ext cx="8610380" cy="527482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43" name="Picture 3" descr="F:\Волонтерство\535_image1.jpg"/>
          <p:cNvPicPr>
            <a:picLocks noChangeAspect="1" noChangeArrowheads="1"/>
          </p:cNvPicPr>
          <p:nvPr/>
        </p:nvPicPr>
        <p:blipFill>
          <a:blip r:embed="rId2" cstate="print"/>
          <a:srcRect l="5218" r="5124"/>
          <a:stretch>
            <a:fillRect/>
          </a:stretch>
        </p:blipFill>
        <p:spPr bwMode="auto">
          <a:xfrm>
            <a:off x="195219" y="500042"/>
            <a:ext cx="8753562" cy="5857916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091" y="357166"/>
            <a:ext cx="8755819" cy="6143668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2467" name="Picture 3" descr="F:\Волонтерство\1524290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96247"/>
            <a:ext cx="8572560" cy="486550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 r="11517" b="11392"/>
          <a:stretch>
            <a:fillRect/>
          </a:stretch>
        </p:blipFill>
        <p:spPr bwMode="auto">
          <a:xfrm>
            <a:off x="197514" y="476672"/>
            <a:ext cx="8748973" cy="5832648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843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Century" pitchFamily="18" charset="0"/>
              </a:rPr>
              <a:t>     </a:t>
            </a:r>
            <a:r>
              <a:rPr lang="ru-RU" sz="2400" b="1" dirty="0" err="1" smtClean="0">
                <a:latin typeface="Century" pitchFamily="18" charset="0"/>
              </a:rPr>
              <a:t>Оберемко</a:t>
            </a:r>
            <a:r>
              <a:rPr lang="ru-RU" sz="2400" b="1" dirty="0" smtClean="0">
                <a:latin typeface="Century" pitchFamily="18" charset="0"/>
              </a:rPr>
              <a:t> О.А. Волонтер или доброволец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latin typeface="Century" pitchFamily="18" charset="0"/>
              </a:rPr>
              <a:t> элементарные объяснения для самоопределения / О.А. </a:t>
            </a:r>
            <a:r>
              <a:rPr lang="ru-RU" sz="2400" b="1" dirty="0" err="1" smtClean="0">
                <a:latin typeface="Century" pitchFamily="18" charset="0"/>
              </a:rPr>
              <a:t>Оберемко</a:t>
            </a:r>
            <a:r>
              <a:rPr lang="ru-RU" sz="2400" b="1" dirty="0" smtClean="0">
                <a:latin typeface="Century" pitchFamily="18" charset="0"/>
              </a:rPr>
              <a:t> // Социологические исследования. – 2016. - № 6. – С. 94-101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1916832"/>
            <a:ext cx="439248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latin typeface="Century" pitchFamily="18" charset="0"/>
              </a:rPr>
              <a:t>В статье делается вывод о том, что </a:t>
            </a:r>
            <a:r>
              <a:rPr lang="ru-RU" sz="2100" b="1" dirty="0" err="1" smtClean="0">
                <a:latin typeface="Century" pitchFamily="18" charset="0"/>
              </a:rPr>
              <a:t>брендирование</a:t>
            </a:r>
            <a:r>
              <a:rPr lang="ru-RU" sz="2100" b="1" dirty="0" smtClean="0">
                <a:latin typeface="Century" pitchFamily="18" charset="0"/>
              </a:rPr>
              <a:t> массового движения словом, которое воспринимается как иностранное, позволило ознаменовать победу над памятью о демократизирующих инициативах из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100" b="1" dirty="0" smtClean="0">
                <a:latin typeface="Century" pitchFamily="18" charset="0"/>
              </a:rPr>
              <a:t>за рубежа, но одновременно лишило локально мыслящих активистов движения использовать для самоназвания предпочтительное слово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4290"/>
            <a:ext cx="3672408" cy="519767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396969"/>
            <a:ext cx="2304256" cy="3344399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1747" t="2326" r="1281" b="2326"/>
          <a:stretch>
            <a:fillRect/>
          </a:stretch>
        </p:blipFill>
        <p:spPr bwMode="auto">
          <a:xfrm>
            <a:off x="142844" y="157011"/>
            <a:ext cx="8858312" cy="6543978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817" y="500042"/>
            <a:ext cx="8792367" cy="5857916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71414"/>
            <a:ext cx="9144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ru-RU" sz="34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" pitchFamily="18" charset="0"/>
              </a:rPr>
              <a:t>Основополагающими  принципами  добровольческой  деятельности  являются</a:t>
            </a:r>
            <a:r>
              <a:rPr lang="ru-RU" sz="34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" pitchFamily="18" charset="0"/>
              </a:rPr>
              <a:t>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latin typeface="Century" pitchFamily="18" charset="0"/>
              </a:rPr>
              <a:t>добровольность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smtClean="0">
                <a:latin typeface="Century" pitchFamily="18" charset="0"/>
              </a:rPr>
              <a:t>осуществляется осознанно и без принуждения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);</a:t>
            </a:r>
            <a:r>
              <a:rPr lang="ru-RU" sz="2400" b="1" dirty="0" smtClean="0">
                <a:latin typeface="Century" pitchFamily="18" charset="0"/>
              </a:rPr>
              <a:t>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Century" pitchFamily="18" charset="0"/>
              </a:rPr>
              <a:t>безвозмездность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smtClean="0">
                <a:latin typeface="Century" pitchFamily="18" charset="0"/>
              </a:rPr>
              <a:t>не ориентирована на получение прибыли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latin typeface="Century" pitchFamily="18" charset="0"/>
              </a:rPr>
              <a:t> полезность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smtClean="0">
                <a:latin typeface="Century" pitchFamily="18" charset="0"/>
              </a:rPr>
              <a:t>приносит благо другим или обществу в целом и самим волонтерам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 dirty="0" smtClean="0">
                <a:latin typeface="Century" pitchFamily="18" charset="0"/>
              </a:rPr>
              <a:t> </a:t>
            </a:r>
          </a:p>
        </p:txBody>
      </p:sp>
      <p:sp>
        <p:nvSpPr>
          <p:cNvPr id="23554" name="AutoShape 2" descr="Картинки по запросу волонтер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5" name="Picture 3" descr="F:\Волонтерство\volonteers-te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429000"/>
            <a:ext cx="6143669" cy="3386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39223"/>
            <a:ext cx="91440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ru-RU" sz="34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" pitchFamily="18" charset="0"/>
              </a:rPr>
              <a:t>Основные причины, которые побуждают людей  заниматься  </a:t>
            </a:r>
            <a:r>
              <a:rPr lang="ru-RU" sz="3400" b="1" dirty="0" err="1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" pitchFamily="18" charset="0"/>
              </a:rPr>
              <a:t>волонтерством</a:t>
            </a:r>
            <a:r>
              <a:rPr lang="ru-RU" sz="34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0850" marR="0" lvl="0" indent="534988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2400" b="1" dirty="0" smtClean="0">
                <a:latin typeface="Century" pitchFamily="18" charset="0"/>
              </a:rPr>
              <a:t>Осознание собственной значимости </a:t>
            </a:r>
          </a:p>
          <a:p>
            <a:pPr marL="450850" marR="0" lvl="0" indent="534988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2400" b="1" dirty="0" smtClean="0">
                <a:latin typeface="Century" pitchFamily="18" charset="0"/>
              </a:rPr>
              <a:t>Новые горизонты для общения </a:t>
            </a:r>
          </a:p>
          <a:p>
            <a:pPr marL="450850" marR="0" lvl="0" indent="534988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2400" b="1" dirty="0" smtClean="0">
                <a:latin typeface="Century" pitchFamily="18" charset="0"/>
              </a:rPr>
              <a:t>Карьерный рост </a:t>
            </a:r>
          </a:p>
        </p:txBody>
      </p:sp>
      <p:pic>
        <p:nvPicPr>
          <p:cNvPr id="22530" name="Picture 2" descr="Картинки по запросу помощь людям"/>
          <p:cNvPicPr>
            <a:picLocks noChangeAspect="1" noChangeArrowheads="1"/>
          </p:cNvPicPr>
          <p:nvPr/>
        </p:nvPicPr>
        <p:blipFill>
          <a:blip r:embed="rId2" cstate="print"/>
          <a:srcRect t="7843" b="9804"/>
          <a:stretch>
            <a:fillRect/>
          </a:stretch>
        </p:blipFill>
        <p:spPr bwMode="auto">
          <a:xfrm>
            <a:off x="2285984" y="3021383"/>
            <a:ext cx="4572032" cy="3765203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2132856"/>
            <a:ext cx="449999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entury" pitchFamily="18" charset="0"/>
              </a:rPr>
              <a:t>В работе выделяются практические проблемы управления волонтерами в России, показана противоречивость регионального управления этой деятельностью в Свердловской области сквозь призму парадоксальности социокультурного поля </a:t>
            </a:r>
            <a:r>
              <a:rPr lang="ru-RU" sz="2200" b="1" dirty="0" err="1" smtClean="0">
                <a:latin typeface="Century" pitchFamily="18" charset="0"/>
              </a:rPr>
              <a:t>волонтерства</a:t>
            </a:r>
            <a:endParaRPr lang="ru-RU" sz="2200" b="1" dirty="0" smtClean="0">
              <a:latin typeface="Century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357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entury" pitchFamily="18" charset="0"/>
              </a:rPr>
              <a:t>     </a:t>
            </a:r>
            <a:r>
              <a:rPr lang="ru-RU" sz="2400" b="1" dirty="0" err="1" smtClean="0">
                <a:latin typeface="Century" pitchFamily="18" charset="0"/>
              </a:rPr>
              <a:t>Певная</a:t>
            </a:r>
            <a:r>
              <a:rPr lang="ru-RU" sz="2400" b="1" dirty="0" smtClean="0">
                <a:latin typeface="Century" pitchFamily="18" charset="0"/>
              </a:rPr>
              <a:t>  М.В.  Управление  российским  </a:t>
            </a:r>
            <a:r>
              <a:rPr lang="ru-RU" sz="2400" b="1" dirty="0" err="1" smtClean="0">
                <a:latin typeface="Century" pitchFamily="18" charset="0"/>
              </a:rPr>
              <a:t>волонтерством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latin typeface="Century" pitchFamily="18" charset="0"/>
              </a:rPr>
              <a:t> сущность и противоречия / М.В. </a:t>
            </a:r>
            <a:r>
              <a:rPr lang="ru-RU" sz="2400" b="1" dirty="0" err="1" smtClean="0">
                <a:latin typeface="Century" pitchFamily="18" charset="0"/>
              </a:rPr>
              <a:t>Певная</a:t>
            </a:r>
            <a:r>
              <a:rPr lang="ru-RU" sz="2400" b="1" dirty="0" smtClean="0">
                <a:latin typeface="Century" pitchFamily="18" charset="0"/>
              </a:rPr>
              <a:t>  // Социологические исследования. – 2016. - № 12. – С. 69-77.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3675418" cy="524390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924944"/>
            <a:ext cx="2664296" cy="384357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1166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Стать волонтером может любой человек от 13 лет</a:t>
            </a:r>
            <a:endParaRPr lang="ru-RU" sz="2400" b="1" dirty="0">
              <a:latin typeface="Century" pitchFamily="18" charset="0"/>
            </a:endParaRPr>
          </a:p>
        </p:txBody>
      </p:sp>
      <p:pic>
        <p:nvPicPr>
          <p:cNvPr id="2150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6563" r="2499" b="12593"/>
          <a:stretch>
            <a:fillRect/>
          </a:stretch>
        </p:blipFill>
        <p:spPr bwMode="auto">
          <a:xfrm>
            <a:off x="101364" y="285728"/>
            <a:ext cx="8941272" cy="571504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332656"/>
            <a:ext cx="9144000" cy="472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ru-RU" sz="34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" pitchFamily="18" charset="0"/>
              </a:rPr>
              <a:t>Какие качества необходимы волонтеру?</a:t>
            </a:r>
          </a:p>
          <a:p>
            <a:pPr marR="0" lvl="0" indent="627063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Century" pitchFamily="18" charset="0"/>
              </a:rPr>
              <a:t>1. Социальная активность </a:t>
            </a:r>
          </a:p>
          <a:p>
            <a:pPr marR="0" lvl="0" indent="627063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Century" pitchFamily="18" charset="0"/>
              </a:rPr>
              <a:t>2. Толерантность</a:t>
            </a:r>
          </a:p>
          <a:p>
            <a:pPr marR="0" lvl="0" indent="627063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Century" pitchFamily="18" charset="0"/>
              </a:rPr>
              <a:t>3. </a:t>
            </a:r>
            <a:r>
              <a:rPr lang="ru-RU" sz="2400" b="1" dirty="0" err="1" smtClean="0">
                <a:latin typeface="Century" pitchFamily="18" charset="0"/>
              </a:rPr>
              <a:t>Эмпатия</a:t>
            </a:r>
            <a:endParaRPr lang="ru-RU" sz="2400" b="1" dirty="0" smtClean="0">
              <a:latin typeface="Century" pitchFamily="18" charset="0"/>
            </a:endParaRPr>
          </a:p>
          <a:p>
            <a:pPr marR="0" lvl="0" indent="627063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Century" pitchFamily="18" charset="0"/>
              </a:rPr>
              <a:t>4. Альтруизм</a:t>
            </a:r>
          </a:p>
          <a:p>
            <a:pPr marR="0" lvl="0" indent="627063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Century" pitchFamily="18" charset="0"/>
              </a:rPr>
              <a:t>5. Моральная ответственность</a:t>
            </a:r>
          </a:p>
          <a:p>
            <a:pPr marR="0" lvl="0" indent="627063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Century" pitchFamily="18" charset="0"/>
              </a:rPr>
              <a:t>6. Терпимость</a:t>
            </a:r>
          </a:p>
          <a:p>
            <a:pPr marR="0" lvl="0" indent="627063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Century" pitchFamily="18" charset="0"/>
              </a:rPr>
              <a:t>7. </a:t>
            </a:r>
            <a:r>
              <a:rPr lang="ru-RU" sz="2400" b="1" dirty="0" err="1" smtClean="0">
                <a:latin typeface="Century" pitchFamily="18" charset="0"/>
              </a:rPr>
              <a:t>Коммуникативность</a:t>
            </a:r>
            <a:endParaRPr lang="ru-RU" sz="2400" b="1" dirty="0" smtClean="0">
              <a:latin typeface="Century" pitchFamily="18" charset="0"/>
            </a:endParaRPr>
          </a:p>
        </p:txBody>
      </p:sp>
      <p:pic>
        <p:nvPicPr>
          <p:cNvPr id="20481" name="Picture 1" descr="F:\Волонтерство\0_image_24305_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5042" y="2928934"/>
            <a:ext cx="4218958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75856" y="2816932"/>
            <a:ext cx="2592288" cy="1224136"/>
          </a:xfrm>
          <a:prstGeom prst="roundRect">
            <a:avLst/>
          </a:prstGeom>
          <a:solidFill>
            <a:srgbClr val="DDE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ln w="3175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" pitchFamily="18" charset="0"/>
              </a:rPr>
              <a:t>Основные</a:t>
            </a:r>
          </a:p>
          <a:p>
            <a:pPr algn="ctr"/>
            <a:r>
              <a:rPr lang="ru-RU" sz="2600" b="1" dirty="0" smtClean="0">
                <a:ln w="3175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" pitchFamily="18" charset="0"/>
              </a:rPr>
              <a:t>направления</a:t>
            </a:r>
          </a:p>
          <a:p>
            <a:pPr algn="ctr"/>
            <a:r>
              <a:rPr lang="ru-RU" sz="2600" b="1" dirty="0" err="1" smtClean="0">
                <a:ln w="3175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" pitchFamily="18" charset="0"/>
              </a:rPr>
              <a:t>волонтерства</a:t>
            </a:r>
            <a:endParaRPr lang="ru-RU" sz="2600" b="1" dirty="0">
              <a:ln w="3175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  <a:tileRect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entury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9552" y="908720"/>
            <a:ext cx="2160240" cy="720080"/>
          </a:xfrm>
          <a:prstGeom prst="roundRect">
            <a:avLst/>
          </a:prstGeom>
          <a:solidFill>
            <a:srgbClr val="E8F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" pitchFamily="18" charset="0"/>
              </a:rPr>
              <a:t>Патриотическое 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latin typeface="Century" pitchFamily="18" charset="0"/>
              </a:rPr>
              <a:t>волонтерство</a:t>
            </a:r>
            <a:endParaRPr lang="ru-RU" b="1" dirty="0" smtClean="0">
              <a:solidFill>
                <a:schemeClr val="tx1"/>
              </a:solidFill>
              <a:latin typeface="Century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91880" y="476672"/>
            <a:ext cx="2160240" cy="720080"/>
          </a:xfrm>
          <a:prstGeom prst="roundRect">
            <a:avLst/>
          </a:prstGeom>
          <a:solidFill>
            <a:srgbClr val="E8F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" pitchFamily="18" charset="0"/>
              </a:rPr>
              <a:t>Событийное 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latin typeface="Century" pitchFamily="18" charset="0"/>
              </a:rPr>
              <a:t>волонтерство</a:t>
            </a:r>
            <a:endParaRPr lang="ru-RU" b="1" dirty="0" smtClean="0">
              <a:solidFill>
                <a:schemeClr val="tx1"/>
              </a:solidFill>
              <a:latin typeface="Century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00192" y="908720"/>
            <a:ext cx="2160240" cy="720080"/>
          </a:xfrm>
          <a:prstGeom prst="roundRect">
            <a:avLst/>
          </a:prstGeom>
          <a:solidFill>
            <a:srgbClr val="E8F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" pitchFamily="18" charset="0"/>
              </a:rPr>
              <a:t>Социальное 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latin typeface="Century" pitchFamily="18" charset="0"/>
              </a:rPr>
              <a:t>волонтерство</a:t>
            </a:r>
            <a:endParaRPr lang="ru-RU" b="1" dirty="0" smtClean="0">
              <a:solidFill>
                <a:schemeClr val="tx1"/>
              </a:solidFill>
              <a:latin typeface="Century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552" y="5157192"/>
            <a:ext cx="2376264" cy="720080"/>
          </a:xfrm>
          <a:prstGeom prst="roundRect">
            <a:avLst/>
          </a:prstGeom>
          <a:solidFill>
            <a:srgbClr val="E8F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" pitchFamily="18" charset="0"/>
              </a:rPr>
              <a:t>Профилактическое 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latin typeface="Century" pitchFamily="18" charset="0"/>
              </a:rPr>
              <a:t>волонтерство</a:t>
            </a:r>
            <a:endParaRPr lang="ru-RU" b="1" dirty="0" smtClean="0">
              <a:solidFill>
                <a:schemeClr val="tx1"/>
              </a:solidFill>
              <a:latin typeface="Century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91880" y="5661248"/>
            <a:ext cx="2160240" cy="720080"/>
          </a:xfrm>
          <a:prstGeom prst="roundRect">
            <a:avLst/>
          </a:prstGeom>
          <a:solidFill>
            <a:srgbClr val="E8F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Century" pitchFamily="18" charset="0"/>
              </a:rPr>
              <a:t>Волонтерство</a:t>
            </a:r>
            <a:endParaRPr lang="ru-RU" b="1" dirty="0" smtClean="0">
              <a:solidFill>
                <a:schemeClr val="tx1"/>
              </a:solidFill>
              <a:latin typeface="Century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entury" pitchFamily="18" charset="0"/>
              </a:rPr>
              <a:t>в ЧС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28184" y="5157192"/>
            <a:ext cx="2160240" cy="720080"/>
          </a:xfrm>
          <a:prstGeom prst="roundRect">
            <a:avLst/>
          </a:prstGeom>
          <a:solidFill>
            <a:srgbClr val="E8F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" pitchFamily="18" charset="0"/>
              </a:rPr>
              <a:t>Культурное 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latin typeface="Century" pitchFamily="18" charset="0"/>
              </a:rPr>
              <a:t>волонтерство</a:t>
            </a:r>
            <a:endParaRPr lang="ru-RU" b="1" dirty="0" smtClean="0">
              <a:solidFill>
                <a:schemeClr val="tx1"/>
              </a:solidFill>
              <a:latin typeface="Century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2132856"/>
            <a:ext cx="2160240" cy="720080"/>
          </a:xfrm>
          <a:prstGeom prst="roundRect">
            <a:avLst/>
          </a:prstGeom>
          <a:solidFill>
            <a:srgbClr val="E8F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" pitchFamily="18" charset="0"/>
              </a:rPr>
              <a:t>Донорство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520" y="3645024"/>
            <a:ext cx="2160240" cy="720080"/>
          </a:xfrm>
          <a:prstGeom prst="roundRect">
            <a:avLst/>
          </a:prstGeom>
          <a:solidFill>
            <a:srgbClr val="E8F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" pitchFamily="18" charset="0"/>
              </a:rPr>
              <a:t>Экологическое 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latin typeface="Century" pitchFamily="18" charset="0"/>
              </a:rPr>
              <a:t>волонтерство</a:t>
            </a:r>
            <a:endParaRPr lang="ru-RU" b="1" dirty="0" smtClean="0">
              <a:solidFill>
                <a:schemeClr val="tx1"/>
              </a:solidFill>
              <a:latin typeface="Century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32240" y="2132856"/>
            <a:ext cx="2160240" cy="720080"/>
          </a:xfrm>
          <a:prstGeom prst="roundRect">
            <a:avLst/>
          </a:prstGeom>
          <a:solidFill>
            <a:srgbClr val="E8F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" pitchFamily="18" charset="0"/>
              </a:rPr>
              <a:t>Медицинское 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latin typeface="Century" pitchFamily="18" charset="0"/>
              </a:rPr>
              <a:t>волонтерство</a:t>
            </a:r>
            <a:endParaRPr lang="ru-RU" b="1" dirty="0" smtClean="0">
              <a:solidFill>
                <a:schemeClr val="tx1"/>
              </a:solidFill>
              <a:latin typeface="Century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32240" y="3717032"/>
            <a:ext cx="2160240" cy="720080"/>
          </a:xfrm>
          <a:prstGeom prst="roundRect">
            <a:avLst/>
          </a:prstGeom>
          <a:solidFill>
            <a:srgbClr val="E8F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" pitchFamily="18" charset="0"/>
              </a:rPr>
              <a:t>Инклюзивное 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latin typeface="Century" pitchFamily="18" charset="0"/>
              </a:rPr>
              <a:t>волонтерство</a:t>
            </a:r>
            <a:endParaRPr lang="ru-RU" b="1" dirty="0" smtClean="0">
              <a:solidFill>
                <a:schemeClr val="tx1"/>
              </a:solidFill>
              <a:latin typeface="Century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16200000">
            <a:off x="3815916" y="1880828"/>
            <a:ext cx="1512168" cy="144016"/>
          </a:xfrm>
          <a:prstGeom prst="rightArrow">
            <a:avLst/>
          </a:prstGeom>
          <a:solidFill>
            <a:srgbClr val="E8F8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3815916" y="4833156"/>
            <a:ext cx="1512168" cy="144016"/>
          </a:xfrm>
          <a:prstGeom prst="rightArrow">
            <a:avLst/>
          </a:prstGeom>
          <a:solidFill>
            <a:srgbClr val="E8F8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8070841">
            <a:off x="5126813" y="2065163"/>
            <a:ext cx="1458899" cy="151200"/>
          </a:xfrm>
          <a:prstGeom prst="rightArrow">
            <a:avLst/>
          </a:prstGeom>
          <a:solidFill>
            <a:srgbClr val="E8F8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4091055">
            <a:off x="2433364" y="2049885"/>
            <a:ext cx="1620000" cy="151200"/>
          </a:xfrm>
          <a:prstGeom prst="rightArrow">
            <a:avLst/>
          </a:prstGeom>
          <a:solidFill>
            <a:srgbClr val="E8F8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7494491">
            <a:off x="2672458" y="4613071"/>
            <a:ext cx="1421472" cy="151200"/>
          </a:xfrm>
          <a:prstGeom prst="rightArrow">
            <a:avLst/>
          </a:prstGeom>
          <a:solidFill>
            <a:srgbClr val="E8F8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3332909">
            <a:off x="5141197" y="4584714"/>
            <a:ext cx="1309876" cy="149270"/>
          </a:xfrm>
          <a:prstGeom prst="rightArrow">
            <a:avLst/>
          </a:prstGeom>
          <a:solidFill>
            <a:srgbClr val="E8F8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20196607">
            <a:off x="5858578" y="2888114"/>
            <a:ext cx="883228" cy="134632"/>
          </a:xfrm>
          <a:prstGeom prst="rightArrow">
            <a:avLst/>
          </a:prstGeom>
          <a:solidFill>
            <a:srgbClr val="E8F8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682814">
            <a:off x="5847933" y="3772755"/>
            <a:ext cx="883228" cy="134632"/>
          </a:xfrm>
          <a:prstGeom prst="rightArrow">
            <a:avLst/>
          </a:prstGeom>
          <a:solidFill>
            <a:srgbClr val="E8F8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2835505">
            <a:off x="2367846" y="2792002"/>
            <a:ext cx="951924" cy="132985"/>
          </a:xfrm>
          <a:prstGeom prst="rightArrow">
            <a:avLst/>
          </a:prstGeom>
          <a:solidFill>
            <a:srgbClr val="E8F8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9154264">
            <a:off x="2402194" y="3814807"/>
            <a:ext cx="883228" cy="134632"/>
          </a:xfrm>
          <a:prstGeom prst="rightArrow">
            <a:avLst/>
          </a:prstGeom>
          <a:solidFill>
            <a:srgbClr val="E8F8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02128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Самая распространенная деятельность волонтеров </a:t>
            </a:r>
          </a:p>
          <a:p>
            <a:pPr algn="ctr"/>
            <a:r>
              <a:rPr lang="ru-RU" sz="2400" b="1" dirty="0" smtClean="0">
                <a:latin typeface="Century" pitchFamily="18" charset="0"/>
              </a:rPr>
              <a:t>в России - это социальная защита</a:t>
            </a:r>
            <a:endParaRPr lang="ru-RU" sz="2400" b="1" dirty="0">
              <a:latin typeface="Century" pitchFamily="18" charset="0"/>
            </a:endParaRPr>
          </a:p>
        </p:txBody>
      </p:sp>
      <p:pic>
        <p:nvPicPr>
          <p:cNvPr id="4198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68960"/>
            <a:ext cx="8640960" cy="293792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98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380" y="193219"/>
            <a:ext cx="3508992" cy="269022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990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91" name="Picture 7" descr="D:\Воробьева\Массовые\Волонтерство\даниловц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64439"/>
            <a:ext cx="4096291" cy="2733121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94928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  <a:cs typeface="Times New Roman" pitchFamily="18" charset="0"/>
              </a:rPr>
              <a:t>Но есть активные, неравнодушные люди, которые готовы помогать людям, животным или окружающей среде</a:t>
            </a:r>
            <a:endParaRPr lang="ru-RU" sz="2400" b="1" dirty="0">
              <a:latin typeface="Century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Волонтерство\nko.krasnodar.ru_img-20161205-wa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39"/>
            <a:ext cx="4392488" cy="2778381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28" name="AutoShape 4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155575" y="-2346325"/>
            <a:ext cx="4914900" cy="4895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708920"/>
            <a:ext cx="4727104" cy="313109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32" name="AutoShape 8" descr="&amp;Kcy;&amp;acy;&amp;rcy;&amp;tcy;&amp;icy;&amp;ncy;&amp;kcy;&amp;icy; &amp;pcy;&amp;ocy; &amp;zcy;&amp;acy;&amp;pcy;&amp;rcy;&amp;ocy;&amp;scy;&amp;ucy; &amp;vcy;&amp;ocy;&amp;lcy;&amp;ocy;&amp;ncy;&amp;tcy;&amp;iecy;&amp;rcy;&amp;ycy; &amp;pcy;&amp;ocy;&amp;mcy;&amp;ocy;&amp;shchcy;&amp;softcy;"/>
          <p:cNvSpPr>
            <a:spLocks noChangeAspect="1" noChangeArrowheads="1"/>
          </p:cNvSpPr>
          <p:nvPr/>
        </p:nvSpPr>
        <p:spPr bwMode="auto">
          <a:xfrm>
            <a:off x="155575" y="-2346325"/>
            <a:ext cx="6524625" cy="4895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E:\Волонтерство\53858d5f1661d.jpg"/>
          <p:cNvPicPr>
            <a:picLocks noChangeAspect="1" noChangeArrowheads="1"/>
          </p:cNvPicPr>
          <p:nvPr/>
        </p:nvPicPr>
        <p:blipFill>
          <a:blip r:embed="rId4" cstate="print"/>
          <a:srcRect b="5849"/>
          <a:stretch>
            <a:fillRect/>
          </a:stretch>
        </p:blipFill>
        <p:spPr bwMode="auto">
          <a:xfrm>
            <a:off x="611560" y="3501008"/>
            <a:ext cx="2955445" cy="2088232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4" name="Picture 10" descr="E:\Волонтерство\CAM008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32656"/>
            <a:ext cx="2808312" cy="210688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41" y="5143512"/>
            <a:ext cx="892971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00" b="1" dirty="0" err="1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" pitchFamily="18" charset="0"/>
              </a:rPr>
              <a:t>Фандрайзинг</a:t>
            </a:r>
            <a:r>
              <a:rPr lang="ru-RU" sz="34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" pitchFamily="18" charset="0"/>
              </a:rPr>
              <a:t> </a:t>
            </a:r>
            <a:r>
              <a:rPr lang="ru-RU" sz="2400" b="1" dirty="0" smtClean="0">
                <a:latin typeface="Century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latin typeface="Century" pitchFamily="18" charset="0"/>
              </a:rPr>
              <a:t> организация некоммерческого фонда для сбора средств на лечение конкретного больного, обычно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latin typeface="Century" pitchFamily="18" charset="0"/>
              </a:rPr>
              <a:t> ребенка, или для помощи пациентам, страдающим конкретным заболеванием</a:t>
            </a:r>
            <a:endParaRPr lang="ru-RU" sz="2400" b="1" dirty="0">
              <a:latin typeface="Century" pitchFamily="18" charset="0"/>
            </a:endParaRPr>
          </a:p>
        </p:txBody>
      </p:sp>
      <p:sp>
        <p:nvSpPr>
          <p:cNvPr id="40962" name="AutoShape 2" descr="Картинки по запросу фандрайзин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4" name="Picture 4" descr="Картинки по запросу фандрайзин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253900"/>
            <a:ext cx="8280920" cy="466185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Картинки по запросу экологическое волонтерст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556" y="260648"/>
            <a:ext cx="5076562" cy="3384376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940" name="Picture 4" descr="Картинки по запросу экологическое волонтерст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45049"/>
            <a:ext cx="4536504" cy="332086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62865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Не менее важным является экологическое </a:t>
            </a:r>
            <a:r>
              <a:rPr lang="ru-RU" sz="2400" b="1" dirty="0" err="1" smtClean="0">
                <a:latin typeface="Century" pitchFamily="18" charset="0"/>
              </a:rPr>
              <a:t>волонтерство</a:t>
            </a:r>
            <a:endParaRPr lang="ru-RU" sz="2400" b="1" dirty="0">
              <a:latin typeface="Century" pitchFamily="18" charset="0"/>
            </a:endParaRPr>
          </a:p>
        </p:txBody>
      </p:sp>
      <p:sp>
        <p:nvSpPr>
          <p:cNvPr id="39942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43" name="Picture 7" descr="D:\Воробьева\Массовые\Волонтерство\8d2300387a30446496b5e2dce553b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000504"/>
            <a:ext cx="2604170" cy="1733401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9945" name="AutoShape 9" descr="Картинки по запросу экологическое волонтер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46" name="Picture 10" descr="D:\Воробьева\Массовые\Волонтерство\7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71480"/>
            <a:ext cx="2700975" cy="18002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 descr="Картинки по запросу культурное волонтер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0" name="AutoShape 4" descr="Картинки по запросу культурное волонтер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7960" y="357166"/>
            <a:ext cx="3854568" cy="2571768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062" name="Picture 6" descr="D:\Воробьева\Массовые\Волонтерство\1513589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224" y="432178"/>
            <a:ext cx="3805024" cy="256819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063" name="Picture 7" descr="D:\Воробьева\Массовые\Волонтерство\b4fe5836262a63068bd080b36f9edb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403955"/>
            <a:ext cx="3786214" cy="2525375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064" name="Picture 8" descr="D:\Воробьева\Массовые\Волонтерство\wx10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333749"/>
            <a:ext cx="3786214" cy="252414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600076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Century" pitchFamily="18" charset="0"/>
              </a:rPr>
              <a:t>Волонтерство</a:t>
            </a:r>
            <a:r>
              <a:rPr lang="ru-RU" sz="2400" b="1" dirty="0" smtClean="0">
                <a:latin typeface="Century" pitchFamily="18" charset="0"/>
              </a:rPr>
              <a:t> в области культуры сегодня еще мало распространено у нас в стране</a:t>
            </a:r>
            <a:endParaRPr lang="ru-RU" sz="2400" b="1" dirty="0"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entury" pitchFamily="18" charset="0"/>
              </a:rPr>
              <a:t>     </a:t>
            </a:r>
            <a:r>
              <a:rPr lang="ru-RU" sz="2400" b="1" dirty="0" err="1" smtClean="0">
                <a:latin typeface="Century" pitchFamily="18" charset="0"/>
              </a:rPr>
              <a:t>Певная</a:t>
            </a:r>
            <a:r>
              <a:rPr lang="ru-RU" sz="2400" b="1" dirty="0" smtClean="0">
                <a:latin typeface="Century" pitchFamily="18" charset="0"/>
              </a:rPr>
              <a:t> М. В. Международное </a:t>
            </a:r>
            <a:r>
              <a:rPr lang="ru-RU" sz="2400" b="1" dirty="0" err="1" smtClean="0">
                <a:latin typeface="Century" pitchFamily="18" charset="0"/>
              </a:rPr>
              <a:t>волонтёрство</a:t>
            </a:r>
            <a:r>
              <a:rPr lang="ru-RU" sz="2400" b="1" dirty="0" smtClean="0">
                <a:latin typeface="Century" pitchFamily="18" charset="0"/>
              </a:rPr>
              <a:t> как ресурс российских университетов / М. В. </a:t>
            </a:r>
            <a:r>
              <a:rPr lang="ru-RU" sz="2400" b="1" dirty="0" err="1" smtClean="0">
                <a:latin typeface="Century" pitchFamily="18" charset="0"/>
              </a:rPr>
              <a:t>Певная</a:t>
            </a:r>
            <a:r>
              <a:rPr lang="ru-RU" sz="2400" b="1" dirty="0" smtClean="0">
                <a:latin typeface="Century" pitchFamily="18" charset="0"/>
              </a:rPr>
              <a:t>, А. Н. Калинина // Высшее образование в России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latin typeface="Century" pitchFamily="18" charset="0"/>
              </a:rPr>
              <a:t> научно-педагогический журнал Министерства образования и науки РФ. - 2016. - N 10. - С. 154-161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1796618"/>
            <a:ext cx="47160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entury" pitchFamily="18" charset="0"/>
              </a:rPr>
              <a:t>Дается оценка роли международного </a:t>
            </a:r>
            <a:r>
              <a:rPr lang="ru-RU" sz="2000" b="1" dirty="0" err="1" smtClean="0">
                <a:latin typeface="Century" pitchFamily="18" charset="0"/>
              </a:rPr>
              <a:t>волонтерства</a:t>
            </a:r>
            <a:r>
              <a:rPr lang="ru-RU" sz="2000" b="1" dirty="0" smtClean="0">
                <a:latin typeface="Century" pitchFamily="18" charset="0"/>
              </a:rPr>
              <a:t> в развитии университетов, рассматриваются характеристики экономического, культурного и социального капитала студентов российских вузов, имеющих опыт участия в международных волонтерских проектах. Выделены значимые характеристики и отличительные черты общности студентов-волонтеров с опытом участия в международных проектах, дана оценка их культурных, социальных и экономических ресурсов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935404"/>
            <a:ext cx="3600400" cy="480596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255823"/>
            <a:ext cx="2376264" cy="355755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2933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В России волонтерской деятельностью занимаются преимущественно молодые люди</a:t>
            </a:r>
            <a:endParaRPr lang="ru-RU" sz="2400" b="1" dirty="0">
              <a:latin typeface="Century" pitchFamily="18" charset="0"/>
            </a:endParaRPr>
          </a:p>
        </p:txBody>
      </p:sp>
      <p:pic>
        <p:nvPicPr>
          <p:cNvPr id="4403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424" y="139322"/>
            <a:ext cx="8491152" cy="5665942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Картинки по запросу культурное волонтерство"/>
          <p:cNvPicPr>
            <a:picLocks noChangeAspect="1" noChangeArrowheads="1"/>
          </p:cNvPicPr>
          <p:nvPr/>
        </p:nvPicPr>
        <p:blipFill>
          <a:blip r:embed="rId2" cstate="print"/>
          <a:srcRect l="7331" r="9578"/>
          <a:stretch>
            <a:fillRect/>
          </a:stretch>
        </p:blipFill>
        <p:spPr bwMode="auto">
          <a:xfrm>
            <a:off x="221609" y="599028"/>
            <a:ext cx="8700782" cy="5544616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643578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latin typeface="Century" pitchFamily="18" charset="0"/>
              </a:rPr>
              <a:t>В Белгородском ГАУ также развивается волонтерское движение, вовлечение студентов в благотворительную деятельность</a:t>
            </a:r>
            <a:endParaRPr lang="ru-RU" sz="2500" b="1" dirty="0">
              <a:latin typeface="Century" pitchFamily="18" charset="0"/>
            </a:endParaRPr>
          </a:p>
        </p:txBody>
      </p:sp>
      <p:sp>
        <p:nvSpPr>
          <p:cNvPr id="48130" name="AutoShape 2" descr="Картинки по запросу волонтеры бел га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8" y="142852"/>
            <a:ext cx="8201025" cy="5400675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D:\Воробьева\Массовые\Волонтерство\IMG_20180911_13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339" y="228254"/>
            <a:ext cx="8535322" cy="6401492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1844824"/>
            <a:ext cx="3582429" cy="4752528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Century" pitchFamily="18" charset="0"/>
              </a:rPr>
              <a:t>     </a:t>
            </a:r>
            <a:r>
              <a:rPr lang="ru-RU" sz="2400" b="1" dirty="0" err="1" smtClean="0">
                <a:latin typeface="Century" pitchFamily="18" charset="0"/>
              </a:rPr>
              <a:t>Певная</a:t>
            </a:r>
            <a:r>
              <a:rPr lang="ru-RU" sz="2400" b="1" dirty="0" smtClean="0">
                <a:latin typeface="Century" pitchFamily="18" charset="0"/>
              </a:rPr>
              <a:t> М. В. Студенческое </a:t>
            </a:r>
            <a:r>
              <a:rPr lang="ru-RU" sz="2400" b="1" dirty="0" err="1" smtClean="0">
                <a:latin typeface="Century" pitchFamily="18" charset="0"/>
              </a:rPr>
              <a:t>волонтерство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latin typeface="Century" pitchFamily="18" charset="0"/>
              </a:rPr>
              <a:t> особенности деятельности и мотивации / М. В. </a:t>
            </a:r>
            <a:r>
              <a:rPr lang="ru-RU" sz="2400" b="1" dirty="0" err="1" smtClean="0">
                <a:latin typeface="Century" pitchFamily="18" charset="0"/>
              </a:rPr>
              <a:t>Певная</a:t>
            </a:r>
            <a:r>
              <a:rPr lang="ru-RU" sz="2400" b="1" dirty="0" smtClean="0">
                <a:latin typeface="Century" pitchFamily="18" charset="0"/>
              </a:rPr>
              <a:t> // Высшее образование в России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latin typeface="Century" pitchFamily="18" charset="0"/>
              </a:rPr>
              <a:t> научно-педагогический журнал Министерства образования и науки РФ. - 2015. - N 6. - С. 81-88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236" y="3212976"/>
            <a:ext cx="2308740" cy="3517871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320480" y="2527444"/>
            <a:ext cx="478802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latin typeface="Century" pitchFamily="18" charset="0"/>
              </a:rPr>
              <a:t>Рассматриваются особенности добровольческой деятельности студентов российских вузов. Выделены значимые характеристики и отличительные черты общности студентов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300" b="1" dirty="0" smtClean="0">
                <a:latin typeface="Century" pitchFamily="18" charset="0"/>
              </a:rPr>
              <a:t>волонтеров, показаны особенности их мотивации к добровольческой деятельности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Воробьева\Массовые\Волонтерство\IMG_20180911_130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0712"/>
            <a:ext cx="8715436" cy="653657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932" r="6422"/>
          <a:stretch>
            <a:fillRect/>
          </a:stretch>
        </p:blipFill>
        <p:spPr bwMode="auto">
          <a:xfrm>
            <a:off x="251520" y="1844824"/>
            <a:ext cx="3600400" cy="4807446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4462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Century" pitchFamily="18" charset="0"/>
              </a:rPr>
              <a:t>     Кравченко О.А. Мотивация спортивных волонтеров. [Электронный ресурс] // Физическое воспитание и спортивная тренировка. — 2015. — № 3. — С. 72-76. — Режим доступа:  http://e.lanbook.com/journal/issue/298320</a:t>
            </a:r>
            <a:endParaRPr lang="ru-RU" sz="2400" b="1" dirty="0">
              <a:latin typeface="Century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2420888"/>
            <a:ext cx="52200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Рассматриваются различные подходы к исследованию мотивации спортивных волонтеров. Обозначаются основные функции работы спортивного волонтера. Представлены ключевые предпосылки волонтерской деятельности. Описаны основные черты </a:t>
            </a:r>
            <a:r>
              <a:rPr lang="ru-RU" sz="2400" b="1" dirty="0" err="1" smtClean="0">
                <a:latin typeface="Century" pitchFamily="18" charset="0"/>
              </a:rPr>
              <a:t>волонтерства</a:t>
            </a:r>
            <a:endParaRPr lang="ru-RU" sz="2400" b="1" dirty="0"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D:\Воробьева\Массовые\Волонтерство\nZcro7SdMeA.jpg"/>
          <p:cNvPicPr>
            <a:picLocks noChangeAspect="1" noChangeArrowheads="1"/>
          </p:cNvPicPr>
          <p:nvPr/>
        </p:nvPicPr>
        <p:blipFill>
          <a:blip r:embed="rId2" cstate="print"/>
          <a:srcRect l="3717" r="8922" b="7992"/>
          <a:stretch>
            <a:fillRect/>
          </a:stretch>
        </p:blipFill>
        <p:spPr bwMode="auto">
          <a:xfrm>
            <a:off x="196948" y="285728"/>
            <a:ext cx="8750104" cy="6143668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Воробьева\Массовые\Волонтерство\vyFoMmmHGdo.jpg"/>
          <p:cNvPicPr>
            <a:picLocks noChangeAspect="1" noChangeArrowheads="1"/>
          </p:cNvPicPr>
          <p:nvPr/>
        </p:nvPicPr>
        <p:blipFill>
          <a:blip r:embed="rId2" cstate="print"/>
          <a:srcRect l="8823" t="10126" r="16182" b="8758"/>
          <a:stretch>
            <a:fillRect/>
          </a:stretch>
        </p:blipFill>
        <p:spPr bwMode="auto">
          <a:xfrm>
            <a:off x="216475" y="285728"/>
            <a:ext cx="8711051" cy="628654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Воробьева\Массовые\Волонтерство\IMG_20180926_163759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72560" cy="642942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Воробьева\Массовые\Волонтерство\xrt5wlGp4fQ.jpg"/>
          <p:cNvPicPr>
            <a:picLocks noChangeAspect="1" noChangeArrowheads="1"/>
          </p:cNvPicPr>
          <p:nvPr/>
        </p:nvPicPr>
        <p:blipFill>
          <a:blip r:embed="rId2" cstate="print"/>
          <a:srcRect l="7438"/>
          <a:stretch>
            <a:fillRect/>
          </a:stretch>
        </p:blipFill>
        <p:spPr bwMode="auto">
          <a:xfrm>
            <a:off x="208640" y="285728"/>
            <a:ext cx="8726721" cy="6286545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Воробьева\Массовые\Волонтерство\dfzIJGrJED4.jpg"/>
          <p:cNvPicPr>
            <a:picLocks noChangeAspect="1" noChangeArrowheads="1"/>
          </p:cNvPicPr>
          <p:nvPr/>
        </p:nvPicPr>
        <p:blipFill>
          <a:blip r:embed="rId2" cstate="print"/>
          <a:srcRect l="6505"/>
          <a:stretch>
            <a:fillRect/>
          </a:stretch>
        </p:blipFill>
        <p:spPr bwMode="auto">
          <a:xfrm>
            <a:off x="214757" y="321447"/>
            <a:ext cx="8714487" cy="6215106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1595021"/>
            <a:ext cx="47160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Автором проведен анализ развития волонтерской деятельности в высших учебных заведениях. Представлены основные этапы создания волонтерского центра в вузе – от разработки концепции волонтерской деятельности до критериев ее оценки. Рассматриваются основные проблемы и направления развития волонтерской деятельности в вузах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Century" pitchFamily="18" charset="0"/>
              </a:rPr>
              <a:t>     Первушина Е. А. Развитие волонтерской деятельности в высших учебных заведениях // Высшее образование в России. – 2014. - №11. – С. 112-117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1254149"/>
            <a:ext cx="3833715" cy="534320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564075"/>
            <a:ext cx="2160240" cy="3167049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Воробьева\Массовые\Волонтерство\TXs4sLFD4_0.jpg"/>
          <p:cNvPicPr>
            <a:picLocks noChangeAspect="1" noChangeArrowheads="1"/>
          </p:cNvPicPr>
          <p:nvPr/>
        </p:nvPicPr>
        <p:blipFill>
          <a:blip r:embed="rId2" cstate="print"/>
          <a:srcRect r="1670"/>
          <a:stretch>
            <a:fillRect/>
          </a:stretch>
        </p:blipFill>
        <p:spPr bwMode="auto">
          <a:xfrm>
            <a:off x="129785" y="416634"/>
            <a:ext cx="8884431" cy="6024732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F:\Волонтерство\y60IlY_2E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90573"/>
            <a:ext cx="8143932" cy="5423858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Участие в организации добровольческих акций развивает у студентов необходимые и в жизни, и в профессиональной работе  лидерские качества</a:t>
            </a:r>
            <a:endParaRPr lang="ru-RU" sz="2400" b="1" dirty="0"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2933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Реализовать себя в волонтерской деятельности может не только молодое поколение, но и люди пожилого возраста</a:t>
            </a:r>
            <a:endParaRPr lang="ru-RU" sz="2400" b="1" dirty="0">
              <a:latin typeface="Century" pitchFamily="18" charset="0"/>
            </a:endParaRPr>
          </a:p>
        </p:txBody>
      </p:sp>
      <p:sp>
        <p:nvSpPr>
          <p:cNvPr id="4098" name="AutoShape 2" descr="Картинки по запросу серебряные волонтер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 descr="F:\Волонтерство\d3d0f0e4e7629e4fee14f5d13f1aeacf.jpg"/>
          <p:cNvPicPr>
            <a:picLocks noChangeAspect="1" noChangeArrowheads="1"/>
          </p:cNvPicPr>
          <p:nvPr/>
        </p:nvPicPr>
        <p:blipFill>
          <a:blip r:embed="rId2" cstate="print"/>
          <a:srcRect l="9069" r="8403"/>
          <a:stretch>
            <a:fillRect/>
          </a:stretch>
        </p:blipFill>
        <p:spPr bwMode="auto">
          <a:xfrm>
            <a:off x="392877" y="214290"/>
            <a:ext cx="8358246" cy="569459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90" y="1556792"/>
            <a:ext cx="3550766" cy="5049292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3146"/>
          <a:stretch>
            <a:fillRect/>
          </a:stretch>
        </p:blipFill>
        <p:spPr bwMode="auto">
          <a:xfrm>
            <a:off x="2555776" y="3356992"/>
            <a:ext cx="2217060" cy="3386486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788024" y="1765840"/>
            <a:ext cx="435597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latin typeface="Century" pitchFamily="18" charset="0"/>
              </a:rPr>
              <a:t>Автор статьи  полагает, что одним из эффективных направлений в сфере предупреждения наркомании является волонтерское движение, особенно реализуемое студентами медицинских колледжей, потому что именно они  могут с научных и практических позиций объяснить сверстникам колоссальный вред, наносимый наркотиками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-2738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Century" pitchFamily="18" charset="0"/>
              </a:rPr>
              <a:t>     Беседина Е. В. Волонтерская деятельность против наркомании / Е. В. Беседина // Среднее профессиональное образование (СПО) : теоретический и научно-методический журнал. - 2017. - N 5. - С. 12-15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643578"/>
            <a:ext cx="914403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latin typeface="Century" pitchFamily="18" charset="0"/>
              </a:rPr>
              <a:t>Волонтерская деятельность воспитывает в людях гражданственность, милосердие, справедливость, гуманность, отзывчивость и другие не менее важные ценности</a:t>
            </a:r>
            <a:endParaRPr lang="ru-RU" sz="2300" b="1" dirty="0">
              <a:latin typeface="Century" pitchFamily="18" charset="0"/>
            </a:endParaRPr>
          </a:p>
        </p:txBody>
      </p:sp>
      <p:pic>
        <p:nvPicPr>
          <p:cNvPr id="40962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t="10219" b="6356"/>
          <a:stretch>
            <a:fillRect/>
          </a:stretch>
        </p:blipFill>
        <p:spPr bwMode="auto">
          <a:xfrm>
            <a:off x="321439" y="214290"/>
            <a:ext cx="8501122" cy="530268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серебряные волонтеры"/>
          <p:cNvPicPr>
            <a:picLocks noChangeAspect="1" noChangeArrowheads="1"/>
          </p:cNvPicPr>
          <p:nvPr/>
        </p:nvPicPr>
        <p:blipFill>
          <a:blip r:embed="rId2" cstate="print"/>
          <a:srcRect l="4648" r="7024"/>
          <a:stretch>
            <a:fillRect/>
          </a:stretch>
        </p:blipFill>
        <p:spPr bwMode="auto">
          <a:xfrm>
            <a:off x="193110" y="285728"/>
            <a:ext cx="8757781" cy="557216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85789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Волонтеры «серебряного» возраста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latin typeface="Century" pitchFamily="18" charset="0"/>
              </a:rPr>
              <a:t> это люди в возрасте от 55 лет и старше</a:t>
            </a:r>
            <a:endParaRPr lang="ru-RU" sz="2400" b="1" dirty="0"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6564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r="4629" b="7184"/>
          <a:stretch>
            <a:fillRect/>
          </a:stretch>
        </p:blipFill>
        <p:spPr bwMode="auto">
          <a:xfrm>
            <a:off x="169875" y="571480"/>
            <a:ext cx="8804251" cy="571504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Картинки по запросу серебряные волонтер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63" y="500042"/>
            <a:ext cx="8786874" cy="5857916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8611" name="Picture 3" descr="F:\Волонтерство\24176c65fbbb1439d9a093f67cbf376b.jpg"/>
          <p:cNvPicPr>
            <a:picLocks noChangeAspect="1" noChangeArrowheads="1"/>
          </p:cNvPicPr>
          <p:nvPr/>
        </p:nvPicPr>
        <p:blipFill>
          <a:blip r:embed="rId2" cstate="print"/>
          <a:srcRect l="7329" r="8794"/>
          <a:stretch>
            <a:fillRect/>
          </a:stretch>
        </p:blipFill>
        <p:spPr bwMode="auto">
          <a:xfrm>
            <a:off x="535753" y="215945"/>
            <a:ext cx="8072494" cy="6426111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Волонтерство\1527377072.jpg"/>
          <p:cNvPicPr>
            <a:picLocks noChangeAspect="1" noChangeArrowheads="1"/>
          </p:cNvPicPr>
          <p:nvPr/>
        </p:nvPicPr>
        <p:blipFill>
          <a:blip r:embed="rId2" cstate="print"/>
          <a:srcRect l="6402" r="6367"/>
          <a:stretch>
            <a:fillRect/>
          </a:stretch>
        </p:blipFill>
        <p:spPr bwMode="auto">
          <a:xfrm>
            <a:off x="180183" y="571480"/>
            <a:ext cx="8783635" cy="571504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F:\Волонтерство\2552846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4452"/>
            <a:ext cx="9144000" cy="53890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F:\Волонтерство\volonter___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751" y="857232"/>
            <a:ext cx="8862499" cy="4786346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&amp;Kcy;&amp;acy;&amp;rcy;&amp;tcy;&amp;icy;&amp;ncy;&amp;kcy;&amp;icy; &amp;pcy;&amp;ocy; &amp;zcy;&amp;acy;&amp;pcy;&amp;rcy;&amp;ocy;&amp;scy;&amp;ucy; &amp;dcy;&amp;iecy;&amp;ncy;&amp;softcy; &amp;dcy;&amp;ocy;&amp;bcy;&amp;rcy;&amp;ocy;&amp;vcy;&amp;ocy;&amp;lcy;&amp;softcy;&amp;tscy;&amp;acy;"/>
          <p:cNvSpPr>
            <a:spLocks noChangeAspect="1" noChangeArrowheads="1"/>
          </p:cNvSpPr>
          <p:nvPr/>
        </p:nvSpPr>
        <p:spPr bwMode="auto">
          <a:xfrm>
            <a:off x="155575" y="-2255838"/>
            <a:ext cx="6667500" cy="4705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E:\Волонтерство\02870047.jpg"/>
          <p:cNvPicPr>
            <a:picLocks noChangeAspect="1" noChangeArrowheads="1"/>
          </p:cNvPicPr>
          <p:nvPr/>
        </p:nvPicPr>
        <p:blipFill>
          <a:blip r:embed="rId2" cstate="print"/>
          <a:srcRect l="1176" r="19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98237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В нашей стране 2018 год объявлен годом добровольца </a:t>
            </a:r>
          </a:p>
          <a:p>
            <a:pPr algn="ctr"/>
            <a:r>
              <a:rPr lang="ru-RU" sz="2400" b="1" dirty="0" smtClean="0">
                <a:latin typeface="Century" pitchFamily="18" charset="0"/>
              </a:rPr>
              <a:t>или волонтера</a:t>
            </a:r>
            <a:endParaRPr lang="ru-RU" sz="2400" b="1" dirty="0">
              <a:latin typeface="Century" pitchFamily="18" charset="0"/>
            </a:endParaRPr>
          </a:p>
        </p:txBody>
      </p:sp>
      <p:pic>
        <p:nvPicPr>
          <p:cNvPr id="18435" name="Picture 3" descr="E:\Волонтерство\bannergd_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628" y="-243408"/>
            <a:ext cx="6696744" cy="64905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AutoShape 3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155575" y="-2346325"/>
            <a:ext cx="7343775" cy="4895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8" name="Picture 4" descr="E:\Волонтерство\6s1eILJMGWIM9_1YBc5qL1aXgB-KkWTn.jpg"/>
          <p:cNvPicPr>
            <a:picLocks noChangeAspect="1" noChangeArrowheads="1"/>
          </p:cNvPicPr>
          <p:nvPr/>
        </p:nvPicPr>
        <p:blipFill>
          <a:blip r:embed="rId2" cstate="print"/>
          <a:srcRect l="4132" r="9091"/>
          <a:stretch>
            <a:fillRect/>
          </a:stretch>
        </p:blipFill>
        <p:spPr bwMode="auto">
          <a:xfrm>
            <a:off x="359532" y="192755"/>
            <a:ext cx="8424936" cy="647249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1206</Words>
  <Application>Microsoft Office PowerPoint</Application>
  <PresentationFormat>Экран (4:3)</PresentationFormat>
  <Paragraphs>92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Студент</dc:creator>
  <cp:lastModifiedBy>Крисанова Татьяна Николаевна</cp:lastModifiedBy>
  <cp:revision>136</cp:revision>
  <dcterms:created xsi:type="dcterms:W3CDTF">2018-11-23T09:02:38Z</dcterms:created>
  <dcterms:modified xsi:type="dcterms:W3CDTF">2018-12-17T06:04:40Z</dcterms:modified>
</cp:coreProperties>
</file>